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g"/>
  <Override PartName="/ppt/media/image14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2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80" r:id="rId2"/>
    <p:sldId id="281" r:id="rId3"/>
    <p:sldId id="282" r:id="rId4"/>
    <p:sldId id="283" r:id="rId5"/>
    <p:sldId id="269" r:id="rId6"/>
    <p:sldId id="259" r:id="rId7"/>
    <p:sldId id="413" r:id="rId8"/>
    <p:sldId id="414" r:id="rId9"/>
    <p:sldId id="416" r:id="rId10"/>
    <p:sldId id="415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35" r:id="rId27"/>
    <p:sldId id="436" r:id="rId28"/>
    <p:sldId id="437" r:id="rId29"/>
    <p:sldId id="438" r:id="rId30"/>
    <p:sldId id="439" r:id="rId31"/>
    <p:sldId id="412" r:id="rId32"/>
    <p:sldId id="294" r:id="rId33"/>
    <p:sldId id="286" r:id="rId34"/>
    <p:sldId id="265" r:id="rId35"/>
    <p:sldId id="276" r:id="rId36"/>
    <p:sldId id="271" r:id="rId37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889"/>
    <a:srgbClr val="013F99"/>
    <a:srgbClr val="D40257"/>
    <a:srgbClr val="002864"/>
    <a:srgbClr val="FD418D"/>
    <a:srgbClr val="001C46"/>
    <a:srgbClr val="FF2D78"/>
    <a:srgbClr val="150060"/>
    <a:srgbClr val="FF2573"/>
    <a:srgbClr val="014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15/04/2023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0632B1-D4FC-5776-6F57-8A82CA15376C}"/>
              </a:ext>
            </a:extLst>
          </p:cNvPr>
          <p:cNvSpPr txBox="1"/>
          <p:nvPr/>
        </p:nvSpPr>
        <p:spPr>
          <a:xfrm>
            <a:off x="212614" y="5918785"/>
            <a:ext cx="474991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GERENCIA Y GESTION DE T.I//AUDITORIA DE S.I – </a:t>
            </a:r>
            <a:r>
              <a:rPr lang="es-419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AUDITORIA DE SISTEMAS CASO PRACTICO</a:t>
            </a:r>
          </a:p>
          <a:p>
            <a:pPr algn="ctr"/>
            <a:endParaRPr lang="es-419" b="1" dirty="0">
              <a:solidFill>
                <a:schemeClr val="bg1"/>
              </a:solidFill>
            </a:endParaRPr>
          </a:p>
          <a:p>
            <a:pPr algn="ctr"/>
            <a:endParaRPr lang="es-41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191369" y="5342972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335340F2-B11A-4A09-365B-85CE6BD5C3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9569" y="3749358"/>
            <a:ext cx="1315004" cy="1750046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49122F15-58E5-7D68-BB76-9620AC3704DF}"/>
              </a:ext>
            </a:extLst>
          </p:cNvPr>
          <p:cNvSpPr txBox="1"/>
          <p:nvPr/>
        </p:nvSpPr>
        <p:spPr>
          <a:xfrm>
            <a:off x="583183" y="593597"/>
            <a:ext cx="53752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Herramientas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apoyo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utilizan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auditorías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informáticas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AFA2A13A-8C21-1E06-254A-6E7FDC90A3E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7952" y="1341119"/>
            <a:ext cx="8528304" cy="47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873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FE1620E-1CF1-FF8B-CBED-EEDF0286A11B}"/>
              </a:ext>
            </a:extLst>
          </p:cNvPr>
          <p:cNvSpPr txBox="1"/>
          <p:nvPr/>
        </p:nvSpPr>
        <p:spPr>
          <a:xfrm>
            <a:off x="467751" y="1530379"/>
            <a:ext cx="7148195" cy="22371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6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más valioso 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spc="-1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Informática?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5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spc="-10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donde: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Identiﬁque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claramente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potenciales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cuales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organización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Mejorar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ambiente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recomendación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Tener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seguimiento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monitoreo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constante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Reﬂejar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compromiso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9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gerencia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Directiva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926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398618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948BC4C-60BE-0088-A961-6C56D4F7ED33}"/>
              </a:ext>
            </a:extLst>
          </p:cNvPr>
          <p:cNvSpPr txBox="1"/>
          <p:nvPr/>
        </p:nvSpPr>
        <p:spPr>
          <a:xfrm>
            <a:off x="2121190" y="1364957"/>
            <a:ext cx="375157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limitantes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spc="-1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Informática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AF535F7-E412-4D09-4B09-4C8357BF5899}"/>
              </a:ext>
            </a:extLst>
          </p:cNvPr>
          <p:cNvSpPr txBox="1"/>
          <p:nvPr/>
        </p:nvSpPr>
        <p:spPr>
          <a:xfrm>
            <a:off x="714983" y="2302258"/>
            <a:ext cx="656399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265" algn="l"/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Destinar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400" spc="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presupuesto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limitado.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Poco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conocimiento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auditar.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Falta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herramientas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tecnológicas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poder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apoyar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gestión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</a:t>
            </a:r>
            <a:r>
              <a:rPr sz="1400" spc="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Manejo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inapropiado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metodología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Falta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compromiso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promotores,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gerencia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cuerpo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directivo.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52472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-312018" y="-483680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BFA718B-04E4-ABD0-96FA-F4435AC4D6E9}"/>
              </a:ext>
            </a:extLst>
          </p:cNvPr>
          <p:cNvGrpSpPr/>
          <p:nvPr/>
        </p:nvGrpSpPr>
        <p:grpSpPr>
          <a:xfrm>
            <a:off x="228600" y="74168"/>
            <a:ext cx="8574679" cy="5694066"/>
            <a:chOff x="377952" y="136504"/>
            <a:chExt cx="8574679" cy="5694066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010E050-9F70-6BFA-FABF-F8E3CB54305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7378" y="136504"/>
              <a:ext cx="555253" cy="923621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DE18066C-C3F5-BCCA-CFE8-E0FFA12B6E5F}"/>
                </a:ext>
              </a:extLst>
            </p:cNvPr>
            <p:cNvSpPr/>
            <p:nvPr/>
          </p:nvSpPr>
          <p:spPr>
            <a:xfrm>
              <a:off x="377952" y="5379720"/>
              <a:ext cx="2099945" cy="450850"/>
            </a:xfrm>
            <a:custGeom>
              <a:avLst/>
              <a:gdLst/>
              <a:ahLst/>
              <a:cxnLst/>
              <a:rect l="l" t="t" r="r" b="b"/>
              <a:pathLst>
                <a:path w="2099945" h="450850">
                  <a:moveTo>
                    <a:pt x="2099564" y="0"/>
                  </a:moveTo>
                  <a:lnTo>
                    <a:pt x="0" y="0"/>
                  </a:lnTo>
                  <a:lnTo>
                    <a:pt x="0" y="450722"/>
                  </a:lnTo>
                  <a:lnTo>
                    <a:pt x="2099564" y="450722"/>
                  </a:lnTo>
                  <a:lnTo>
                    <a:pt x="2099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12984587-C43B-96F5-80CB-F19BC22F398D}"/>
              </a:ext>
            </a:extLst>
          </p:cNvPr>
          <p:cNvSpPr txBox="1"/>
          <p:nvPr/>
        </p:nvSpPr>
        <p:spPr>
          <a:xfrm>
            <a:off x="330822" y="1510748"/>
            <a:ext cx="8339455" cy="414718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1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Alcance:</a:t>
            </a:r>
            <a:r>
              <a:rPr sz="1400" spc="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realización</a:t>
            </a:r>
            <a:r>
              <a:rPr sz="1400" spc="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400" spc="9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diagnóstico</a:t>
            </a:r>
            <a:r>
              <a:rPr sz="1400" spc="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sz="1400" spc="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9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sz="1400" spc="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9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entorno</a:t>
            </a:r>
            <a:r>
              <a:rPr sz="1400" spc="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tecnológico</a:t>
            </a:r>
            <a:r>
              <a:rPr sz="1400" spc="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organización,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>
              <a:lnSpc>
                <a:spcPct val="100000"/>
              </a:lnSpc>
              <a:spcBef>
                <a:spcPts val="420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incluyendo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servicios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tercerizados.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715" indent="-342900">
              <a:lnSpc>
                <a:spcPct val="125000"/>
              </a:lnSpc>
              <a:spcBef>
                <a:spcPts val="110"/>
              </a:spcBef>
              <a:buAutoNum type="arabicPeriod" startAt="2"/>
              <a:tabLst>
                <a:tab pos="354965" algn="l"/>
                <a:tab pos="355600" algn="l"/>
                <a:tab pos="220726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sz="1400" spc="18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principal:	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evaluación</a:t>
            </a:r>
            <a:r>
              <a:rPr sz="1400" spc="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9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controles</a:t>
            </a:r>
            <a:r>
              <a:rPr sz="1400" spc="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existentes</a:t>
            </a:r>
            <a:r>
              <a:rPr sz="1400" spc="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spc="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identiﬁcar</a:t>
            </a:r>
            <a:r>
              <a:rPr sz="1400" spc="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puntos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minimizar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exposición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Metodología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utilizar:</a:t>
            </a:r>
            <a:r>
              <a:rPr sz="1400" spc="3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COBIT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Equipo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trabajo: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04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Líder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proyecto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(deﬁnir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breve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experiencia)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1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(deﬁnir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resumen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breve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experiencia)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Herramientas</a:t>
            </a:r>
            <a:r>
              <a:rPr sz="1400" spc="-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utilizar: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04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lvl="1" indent="-342900">
              <a:lnSpc>
                <a:spcPct val="100000"/>
              </a:lnSpc>
              <a:spcBef>
                <a:spcPts val="215"/>
              </a:spcBef>
              <a:buAutoNum type="alphaLcPeriod"/>
              <a:tabLst>
                <a:tab pos="812165" algn="l"/>
                <a:tab pos="8128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sz="1400" spc="254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29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duración</a:t>
            </a:r>
            <a:r>
              <a:rPr sz="1400" spc="2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29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29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</a:t>
            </a:r>
            <a:r>
              <a:rPr sz="1400" spc="254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(cronograma):fecha</a:t>
            </a:r>
            <a:r>
              <a:rPr sz="1400" spc="2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estimada</a:t>
            </a:r>
            <a:r>
              <a:rPr sz="1400" spc="2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3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inicio</a:t>
            </a:r>
            <a:r>
              <a:rPr sz="1400" spc="3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0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fecha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ﬁnalización.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auditar.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8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Encuesta</a:t>
            </a:r>
            <a:r>
              <a:rPr sz="1400" spc="-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usuarios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automatizado.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220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Entrevista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Tecnología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usuarios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claves.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AutoNum type="arabicPeriod" startAt="2"/>
              <a:tabLst>
                <a:tab pos="3556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presentar.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49AF1CC-6E19-800E-6A9F-42209973B852}"/>
              </a:ext>
            </a:extLst>
          </p:cNvPr>
          <p:cNvSpPr txBox="1"/>
          <p:nvPr/>
        </p:nvSpPr>
        <p:spPr>
          <a:xfrm>
            <a:off x="1818614" y="418263"/>
            <a:ext cx="48539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  <a:r>
              <a:rPr sz="1400" spc="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Informática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Generales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12565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BFA718B-04E4-ABD0-96FA-F4435AC4D6E9}"/>
              </a:ext>
            </a:extLst>
          </p:cNvPr>
          <p:cNvGrpSpPr/>
          <p:nvPr/>
        </p:nvGrpSpPr>
        <p:grpSpPr>
          <a:xfrm>
            <a:off x="228600" y="74168"/>
            <a:ext cx="8574679" cy="5694066"/>
            <a:chOff x="377952" y="136504"/>
            <a:chExt cx="8574679" cy="5694066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E010E050-9F70-6BFA-FABF-F8E3CB54305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7378" y="136504"/>
              <a:ext cx="555253" cy="923621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DE18066C-C3F5-BCCA-CFE8-E0FFA12B6E5F}"/>
                </a:ext>
              </a:extLst>
            </p:cNvPr>
            <p:cNvSpPr/>
            <p:nvPr/>
          </p:nvSpPr>
          <p:spPr>
            <a:xfrm>
              <a:off x="377952" y="5379720"/>
              <a:ext cx="2099945" cy="450850"/>
            </a:xfrm>
            <a:custGeom>
              <a:avLst/>
              <a:gdLst/>
              <a:ahLst/>
              <a:cxnLst/>
              <a:rect l="l" t="t" r="r" b="b"/>
              <a:pathLst>
                <a:path w="2099945" h="450850">
                  <a:moveTo>
                    <a:pt x="2099564" y="0"/>
                  </a:moveTo>
                  <a:lnTo>
                    <a:pt x="0" y="0"/>
                  </a:lnTo>
                  <a:lnTo>
                    <a:pt x="0" y="450722"/>
                  </a:lnTo>
                  <a:lnTo>
                    <a:pt x="2099564" y="450722"/>
                  </a:lnTo>
                  <a:lnTo>
                    <a:pt x="2099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object 2">
            <a:extLst>
              <a:ext uri="{FF2B5EF4-FFF2-40B4-BE49-F238E27FC236}">
                <a16:creationId xmlns:a16="http://schemas.microsoft.com/office/drawing/2014/main" id="{BB6A9396-7364-6656-5BE6-C353DACF7B0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6127" y="1741932"/>
            <a:ext cx="5369052" cy="286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3077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A80115F-87C5-E5C1-DC9E-0B9344180117}"/>
              </a:ext>
            </a:extLst>
          </p:cNvPr>
          <p:cNvSpPr txBox="1"/>
          <p:nvPr/>
        </p:nvSpPr>
        <p:spPr>
          <a:xfrm>
            <a:off x="779856" y="1778700"/>
            <a:ext cx="7160895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Hoy</a:t>
            </a:r>
            <a:r>
              <a:rPr sz="1400" spc="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sz="1400" spc="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empresas</a:t>
            </a:r>
            <a:r>
              <a:rPr sz="1400" spc="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requieren</a:t>
            </a:r>
            <a:r>
              <a:rPr sz="1400" spc="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acciones</a:t>
            </a:r>
            <a:r>
              <a:rPr sz="1400" spc="9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sz="1400" spc="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concretas</a:t>
            </a:r>
            <a:r>
              <a:rPr sz="1400" spc="8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contrarrestar</a:t>
            </a:r>
            <a:r>
              <a:rPr sz="1400" spc="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caos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generado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consecuencia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adopción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nuevas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tecnologías: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Planeamiento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estratégico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Gestión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cambio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innovación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204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Broker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gestión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oﬁcina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gestión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(PMO)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209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ITIL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26820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2AE9D935-012B-18D1-7BBA-4D748734C19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466" y="888319"/>
            <a:ext cx="8075422" cy="54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568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5D997894-3C52-BA6E-EDDA-4F72F82A3B77}"/>
              </a:ext>
            </a:extLst>
          </p:cNvPr>
          <p:cNvGrpSpPr/>
          <p:nvPr/>
        </p:nvGrpSpPr>
        <p:grpSpPr>
          <a:xfrm>
            <a:off x="978715" y="1273682"/>
            <a:ext cx="7575804" cy="5687568"/>
            <a:chOff x="1018032" y="140207"/>
            <a:chExt cx="7575804" cy="5687568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A2E53681-8695-65DB-E4D2-E52686E9C85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032" y="140207"/>
              <a:ext cx="7575804" cy="5687568"/>
            </a:xfrm>
            <a:prstGeom prst="rect">
              <a:avLst/>
            </a:prstGeom>
          </p:spPr>
        </p:pic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14726DCE-6FE1-469A-4C96-02ED8A868F6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1328" y="2310384"/>
              <a:ext cx="1092708" cy="943356"/>
            </a:xfrm>
            <a:prstGeom prst="rect">
              <a:avLst/>
            </a:prstGeom>
          </p:spPr>
        </p:pic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7458BB38-B13F-A28A-8AAA-F8DDBA239912}"/>
                </a:ext>
              </a:extLst>
            </p:cNvPr>
            <p:cNvSpPr/>
            <p:nvPr/>
          </p:nvSpPr>
          <p:spPr>
            <a:xfrm>
              <a:off x="5350002" y="2352294"/>
              <a:ext cx="975360" cy="822960"/>
            </a:xfrm>
            <a:custGeom>
              <a:avLst/>
              <a:gdLst/>
              <a:ahLst/>
              <a:cxnLst/>
              <a:rect l="l" t="t" r="r" b="b"/>
              <a:pathLst>
                <a:path w="975360" h="822960">
                  <a:moveTo>
                    <a:pt x="137287" y="822959"/>
                  </a:moveTo>
                  <a:lnTo>
                    <a:pt x="93852" y="815975"/>
                  </a:lnTo>
                  <a:lnTo>
                    <a:pt x="56134" y="796543"/>
                  </a:lnTo>
                  <a:lnTo>
                    <a:pt x="26543" y="766826"/>
                  </a:lnTo>
                  <a:lnTo>
                    <a:pt x="6985" y="729106"/>
                  </a:lnTo>
                  <a:lnTo>
                    <a:pt x="0" y="685800"/>
                  </a:lnTo>
                  <a:lnTo>
                    <a:pt x="0" y="137159"/>
                  </a:lnTo>
                  <a:lnTo>
                    <a:pt x="6985" y="93852"/>
                  </a:lnTo>
                  <a:lnTo>
                    <a:pt x="26543" y="56133"/>
                  </a:lnTo>
                  <a:lnTo>
                    <a:pt x="56134" y="26415"/>
                  </a:lnTo>
                  <a:lnTo>
                    <a:pt x="93852" y="6984"/>
                  </a:lnTo>
                  <a:lnTo>
                    <a:pt x="137287" y="0"/>
                  </a:lnTo>
                </a:path>
                <a:path w="975360" h="822960">
                  <a:moveTo>
                    <a:pt x="837819" y="0"/>
                  </a:moveTo>
                  <a:lnTo>
                    <a:pt x="881252" y="6984"/>
                  </a:lnTo>
                  <a:lnTo>
                    <a:pt x="918972" y="26415"/>
                  </a:lnTo>
                  <a:lnTo>
                    <a:pt x="948689" y="56133"/>
                  </a:lnTo>
                  <a:lnTo>
                    <a:pt x="968121" y="93852"/>
                  </a:lnTo>
                  <a:lnTo>
                    <a:pt x="975106" y="137159"/>
                  </a:lnTo>
                  <a:lnTo>
                    <a:pt x="975106" y="685800"/>
                  </a:lnTo>
                  <a:lnTo>
                    <a:pt x="968121" y="729106"/>
                  </a:lnTo>
                  <a:lnTo>
                    <a:pt x="948689" y="766826"/>
                  </a:lnTo>
                  <a:lnTo>
                    <a:pt x="918972" y="796543"/>
                  </a:lnTo>
                  <a:lnTo>
                    <a:pt x="881252" y="815975"/>
                  </a:lnTo>
                  <a:lnTo>
                    <a:pt x="837819" y="822959"/>
                  </a:lnTo>
                </a:path>
              </a:pathLst>
            </a:custGeom>
            <a:ln w="25398">
              <a:solidFill>
                <a:srgbClr val="5F94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B1B639D2-3635-2267-FABE-4D359E0A0FC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5700" y="4550664"/>
              <a:ext cx="938784" cy="940308"/>
            </a:xfrm>
            <a:prstGeom prst="rect">
              <a:avLst/>
            </a:prstGeom>
          </p:spPr>
        </p:pic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1FB4225C-A128-9281-0AE2-3780C81BE6C6}"/>
                </a:ext>
              </a:extLst>
            </p:cNvPr>
            <p:cNvSpPr/>
            <p:nvPr/>
          </p:nvSpPr>
          <p:spPr>
            <a:xfrm>
              <a:off x="3752850" y="4591050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60">
                  <a:moveTo>
                    <a:pt x="137160" y="822960"/>
                  </a:moveTo>
                  <a:lnTo>
                    <a:pt x="93852" y="815975"/>
                  </a:lnTo>
                  <a:lnTo>
                    <a:pt x="56134" y="796544"/>
                  </a:lnTo>
                  <a:lnTo>
                    <a:pt x="26415" y="766826"/>
                  </a:lnTo>
                  <a:lnTo>
                    <a:pt x="6985" y="729107"/>
                  </a:lnTo>
                  <a:lnTo>
                    <a:pt x="0" y="685800"/>
                  </a:lnTo>
                  <a:lnTo>
                    <a:pt x="0" y="137160"/>
                  </a:lnTo>
                  <a:lnTo>
                    <a:pt x="6985" y="93852"/>
                  </a:lnTo>
                  <a:lnTo>
                    <a:pt x="26415" y="56133"/>
                  </a:lnTo>
                  <a:lnTo>
                    <a:pt x="56134" y="26416"/>
                  </a:lnTo>
                  <a:lnTo>
                    <a:pt x="93852" y="6985"/>
                  </a:lnTo>
                  <a:lnTo>
                    <a:pt x="137160" y="0"/>
                  </a:lnTo>
                </a:path>
                <a:path w="822960" h="822960">
                  <a:moveTo>
                    <a:pt x="685800" y="0"/>
                  </a:moveTo>
                  <a:lnTo>
                    <a:pt x="729107" y="6985"/>
                  </a:lnTo>
                  <a:lnTo>
                    <a:pt x="766826" y="26416"/>
                  </a:lnTo>
                  <a:lnTo>
                    <a:pt x="796544" y="56133"/>
                  </a:lnTo>
                  <a:lnTo>
                    <a:pt x="815975" y="93852"/>
                  </a:lnTo>
                  <a:lnTo>
                    <a:pt x="822960" y="137160"/>
                  </a:lnTo>
                  <a:lnTo>
                    <a:pt x="822960" y="685800"/>
                  </a:lnTo>
                  <a:lnTo>
                    <a:pt x="815975" y="729107"/>
                  </a:lnTo>
                  <a:lnTo>
                    <a:pt x="796544" y="766826"/>
                  </a:lnTo>
                  <a:lnTo>
                    <a:pt x="766826" y="796544"/>
                  </a:lnTo>
                  <a:lnTo>
                    <a:pt x="729107" y="815975"/>
                  </a:lnTo>
                  <a:lnTo>
                    <a:pt x="685800" y="822960"/>
                  </a:lnTo>
                </a:path>
              </a:pathLst>
            </a:custGeom>
            <a:ln w="25398">
              <a:solidFill>
                <a:srgbClr val="5F94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178F6885-A7C4-F0A9-F24C-1DD4188DE25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8660" y="4550664"/>
              <a:ext cx="1030224" cy="1031748"/>
            </a:xfrm>
            <a:prstGeom prst="rect">
              <a:avLst/>
            </a:prstGeom>
          </p:spPr>
        </p:pic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D0216E6F-946C-FF36-4E4B-533A093FFCE7}"/>
                </a:ext>
              </a:extLst>
            </p:cNvPr>
            <p:cNvSpPr/>
            <p:nvPr/>
          </p:nvSpPr>
          <p:spPr>
            <a:xfrm>
              <a:off x="4575810" y="459105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152400" y="914400"/>
                  </a:moveTo>
                  <a:lnTo>
                    <a:pt x="104266" y="906653"/>
                  </a:lnTo>
                  <a:lnTo>
                    <a:pt x="62356" y="884936"/>
                  </a:lnTo>
                  <a:lnTo>
                    <a:pt x="29463" y="852043"/>
                  </a:lnTo>
                  <a:lnTo>
                    <a:pt x="7747" y="810133"/>
                  </a:lnTo>
                  <a:lnTo>
                    <a:pt x="0" y="762000"/>
                  </a:lnTo>
                  <a:lnTo>
                    <a:pt x="0" y="152400"/>
                  </a:lnTo>
                  <a:lnTo>
                    <a:pt x="7747" y="104267"/>
                  </a:lnTo>
                  <a:lnTo>
                    <a:pt x="29463" y="62356"/>
                  </a:lnTo>
                  <a:lnTo>
                    <a:pt x="62356" y="29463"/>
                  </a:lnTo>
                  <a:lnTo>
                    <a:pt x="104266" y="7747"/>
                  </a:lnTo>
                  <a:lnTo>
                    <a:pt x="152400" y="0"/>
                  </a:lnTo>
                </a:path>
                <a:path w="914400" h="914400">
                  <a:moveTo>
                    <a:pt x="762000" y="0"/>
                  </a:moveTo>
                  <a:lnTo>
                    <a:pt x="810132" y="7747"/>
                  </a:lnTo>
                  <a:lnTo>
                    <a:pt x="852042" y="29463"/>
                  </a:lnTo>
                  <a:lnTo>
                    <a:pt x="884936" y="62356"/>
                  </a:lnTo>
                  <a:lnTo>
                    <a:pt x="906652" y="104267"/>
                  </a:lnTo>
                  <a:lnTo>
                    <a:pt x="914400" y="152400"/>
                  </a:lnTo>
                  <a:lnTo>
                    <a:pt x="914400" y="762000"/>
                  </a:lnTo>
                  <a:lnTo>
                    <a:pt x="906652" y="810133"/>
                  </a:lnTo>
                  <a:lnTo>
                    <a:pt x="884936" y="852043"/>
                  </a:lnTo>
                  <a:lnTo>
                    <a:pt x="852042" y="884936"/>
                  </a:lnTo>
                  <a:lnTo>
                    <a:pt x="810132" y="906653"/>
                  </a:lnTo>
                  <a:lnTo>
                    <a:pt x="762000" y="914400"/>
                  </a:lnTo>
                </a:path>
              </a:pathLst>
            </a:custGeom>
            <a:ln w="25398">
              <a:solidFill>
                <a:srgbClr val="5F94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592074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C1FFD77-B35F-DB51-2825-FAC4FC254094}"/>
              </a:ext>
            </a:extLst>
          </p:cNvPr>
          <p:cNvSpPr txBox="1"/>
          <p:nvPr/>
        </p:nvSpPr>
        <p:spPr>
          <a:xfrm>
            <a:off x="489686" y="1194699"/>
            <a:ext cx="8010525" cy="45073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400" b="1" u="heavy" spc="-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Cultura</a:t>
            </a:r>
            <a:r>
              <a:rPr sz="1400" b="1" u="heavy" spc="-60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u="heavy" spc="-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b="1" u="heavy" spc="-4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u="heavy" spc="-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b="1" u="heavy" spc="-40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u="heavy" spc="-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compañía</a:t>
            </a:r>
            <a:r>
              <a:rPr sz="1400" b="1" u="heavy" spc="-4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u="heavy" spc="-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b="1" u="heavy" spc="-40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u="heavy" spc="-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servicios</a:t>
            </a:r>
            <a:r>
              <a:rPr sz="1400" b="1" u="heavy" spc="-60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u="heavy" spc="-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financieros</a:t>
            </a:r>
            <a:r>
              <a:rPr sz="1400" b="1" u="heavy" spc="-4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u="heavy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(COSO,</a:t>
            </a:r>
            <a:r>
              <a:rPr sz="1400" b="1" u="heavy" spc="-20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u="heavy" spc="-1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2018)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5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>
              <a:lnSpc>
                <a:spcPct val="100000"/>
              </a:lnSpc>
            </a:pPr>
            <a:r>
              <a:rPr sz="1400" b="1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r>
              <a:rPr sz="1400" b="1" spc="229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Contexto</a:t>
            </a:r>
            <a:r>
              <a:rPr sz="1400" b="1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b="1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b="1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0000"/>
              </a:lnSpc>
              <a:spcBef>
                <a:spcPts val="660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empresas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servicios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normalmente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ofrecen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variedad de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productos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financieros a clientes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quieren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administrar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financieros. Estas compañías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pueden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tanto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pequeñas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empresas locales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 corporaciones globales. Los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 también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varían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corporativos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necesidades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financiación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sofisticadas.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importar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tamaño y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enfoque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entidad financiera se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 ver que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complejidad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productos,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operaciones y la gestión del balance se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derivan 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 misión,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estrategia,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influenciada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latente clima económico y regulatorio.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bancos regionales,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particular,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proveen el oxigeno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financiero requerido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área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que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operan, la comunidad, la industria y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pequeños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negocios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economías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crecientes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empleo.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entidades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servicios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influenciadas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algunos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siguientes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factores</a:t>
            </a:r>
            <a:r>
              <a:rPr sz="1400" spc="-9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externos: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306070" indent="-228600">
              <a:lnSpc>
                <a:spcPct val="110000"/>
              </a:lnSpc>
              <a:spcBef>
                <a:spcPts val="90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Escrutinio regulatorio y altas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expectativas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frente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comportamiento 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empleados,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prácticas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préstamos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ventas,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así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efectividad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administración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89535" indent="-228600">
              <a:lnSpc>
                <a:spcPct val="1100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salud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economía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local,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cual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típicamente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correlación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habilidad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incrementar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depósitos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actividad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crediticia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sz="1400" spc="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afectada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crisis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financieras.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09109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A2EC1C1-BCEE-4798-23B4-E07CE9F775F3}"/>
              </a:ext>
            </a:extLst>
          </p:cNvPr>
          <p:cNvSpPr txBox="1"/>
          <p:nvPr/>
        </p:nvSpPr>
        <p:spPr>
          <a:xfrm>
            <a:off x="411373" y="1211474"/>
            <a:ext cx="7285990" cy="5185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291465" indent="-229235" algn="just">
              <a:lnSpc>
                <a:spcPct val="109300"/>
              </a:lnSpc>
              <a:spcBef>
                <a:spcPts val="95"/>
              </a:spcBef>
              <a:buFont typeface="Symbol"/>
              <a:buChar char=""/>
              <a:tabLst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Implicaciones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económicas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distribución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riqueza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instituciones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sz="1400" spc="-3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financian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nuevas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oportunidades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negocios.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870" algn="just">
              <a:lnSpc>
                <a:spcPct val="100000"/>
              </a:lnSpc>
              <a:spcBef>
                <a:spcPts val="265"/>
              </a:spcBef>
              <a:buFont typeface="Symbol"/>
              <a:buChar char=""/>
              <a:tabLst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Disrupción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frente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bancarios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tradicionales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medida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nuevas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algn="just">
              <a:lnSpc>
                <a:spcPct val="100000"/>
              </a:lnSpc>
              <a:spcBef>
                <a:spcPts val="170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tecnologías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hacen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disponibles.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64515" indent="-229235" algn="just">
              <a:lnSpc>
                <a:spcPct val="110000"/>
              </a:lnSpc>
              <a:buFont typeface="Symbol"/>
              <a:buChar char=""/>
              <a:tabLst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capital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liquidez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significativos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impuestos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regulatorios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mantener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financieras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sólidas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resiliencia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organizaciones.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917575" indent="-229235" algn="just">
              <a:lnSpc>
                <a:spcPct val="100000"/>
              </a:lnSpc>
              <a:spcBef>
                <a:spcPts val="350"/>
              </a:spcBef>
              <a:buFont typeface="Symbol"/>
              <a:buChar char=""/>
              <a:tabLst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Expectativas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entorno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filantropía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empresarial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apoyo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causas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comunitarias.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También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influenciadas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internos: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100330" indent="-229235">
              <a:lnSpc>
                <a:spcPct val="110000"/>
              </a:lnSpc>
              <a:spcBef>
                <a:spcPts val="76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necesidad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administrar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crecientes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capital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impuestos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reguladores.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229235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Competencia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mano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obra especializada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nuevas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áreas tales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e-banking,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administración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crédito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administrar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iniciativas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responder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cambios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mercado.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453390" indent="-229235">
              <a:lnSpc>
                <a:spcPct val="109000"/>
              </a:lnSpc>
              <a:spcBef>
                <a:spcPts val="10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Relaciones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estables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duraderas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centradas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comprensión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negocio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clientes,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 perfiles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 y su capacidad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cumplir con sus obligaciones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financieras.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291465" indent="-229235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enfoque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préstamos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basado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relaciones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basa cada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vez más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información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cualitativa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clientes,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dada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disponibilidad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estados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financieros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auditados,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declaraciones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impuestos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otra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información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verificable.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526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43044" y="2657470"/>
            <a:ext cx="3018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400" b="1" dirty="0"/>
              <a:t>AUDITORIA DE SISTEMAS CASO PRACTICO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0" y="3350952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135" marR="979805">
              <a:lnSpc>
                <a:spcPct val="100000"/>
              </a:lnSpc>
            </a:pPr>
            <a:r>
              <a:rPr lang="es-MX" sz="1600" b="1" dirty="0">
                <a:latin typeface="Morn Thin" panose="00000200000000000000" pitchFamily="50" charset="0"/>
              </a:rPr>
              <a:t>CONCEPTOS.</a:t>
            </a:r>
            <a:r>
              <a:rPr lang="es-MX" sz="1600" b="1" spc="-10" dirty="0">
                <a:latin typeface="Calibri"/>
                <a:cs typeface="Calibri"/>
              </a:rPr>
              <a:t> </a:t>
            </a:r>
            <a:r>
              <a:rPr lang="es-MX" sz="1600" b="1" dirty="0">
                <a:latin typeface="Calibri"/>
                <a:cs typeface="Calibri"/>
              </a:rPr>
              <a:t> 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spc="-10" dirty="0">
                <a:latin typeface="Calibri"/>
                <a:cs typeface="Calibri"/>
              </a:rPr>
              <a:t>EJEMPLOS</a:t>
            </a:r>
            <a:r>
              <a:rPr lang="es-419" sz="1600" b="1" dirty="0">
                <a:latin typeface="Calibri"/>
                <a:cs typeface="Calibri"/>
              </a:rPr>
              <a:t> </a:t>
            </a:r>
            <a:r>
              <a:rPr lang="es-419" sz="1600" b="1" spc="-10" dirty="0">
                <a:latin typeface="Calibri"/>
                <a:cs typeface="Calibri"/>
              </a:rPr>
              <a:t>APLICADOS</a:t>
            </a:r>
            <a:endParaRPr lang="es-419" sz="16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2D3A505-4CFC-4CDF-25B9-F05AA7301366}"/>
              </a:ext>
            </a:extLst>
          </p:cNvPr>
          <p:cNvSpPr txBox="1"/>
          <p:nvPr/>
        </p:nvSpPr>
        <p:spPr>
          <a:xfrm>
            <a:off x="511429" y="1239581"/>
            <a:ext cx="7780655" cy="3353162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25"/>
              </a:spcBef>
              <a:tabLst>
                <a:tab pos="548640" algn="l"/>
              </a:tabLst>
            </a:pPr>
            <a:r>
              <a:rPr sz="1400" b="1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	Hechos</a:t>
            </a:r>
            <a:r>
              <a:rPr sz="1400" b="1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b="1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Circunstancias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43510">
              <a:lnSpc>
                <a:spcPct val="110000"/>
              </a:lnSpc>
              <a:spcBef>
                <a:spcPts val="660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 Bridge Bank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 fundado hace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años. Este banco regional se basa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un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principio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servir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pueblos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pequeñas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negocios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área: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“Nosotros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estamos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corazón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comunidad”.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Actualmente cuenta con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$950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millones de activos y 30.000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aproximadamente. Sus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incluyen pequeños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consumos y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comercial,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agropecuario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apoyan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obtener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capital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similares.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0000"/>
              </a:lnSpc>
              <a:spcBef>
                <a:spcPts val="805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 cuenta con doce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sucursales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introdujo su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servicio de e-banking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años.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 ayudó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reducir costos operativos y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proveyó mayor transparencia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frente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comportamiento</a:t>
            </a:r>
            <a:r>
              <a:rPr sz="1400" spc="-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salud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clientes.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gerentes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sucursales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autonomía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ofrecer operaciones a la medida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necesidades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comunidad, aceptar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autorizar créditos hasta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monto establecido y refinanciar acuerdos con clientes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aprobados.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Muchos de los gerentes se enorgullecen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conocer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muy bien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sus clientes y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ofrecer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personalizados. Como un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gerente mencionó “el Banco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exitoso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nuestros clientes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exitosos”.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682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E614E39-EBA8-7D98-0DF8-8792FA3AC46A}"/>
              </a:ext>
            </a:extLst>
          </p:cNvPr>
          <p:cNvSpPr txBox="1"/>
          <p:nvPr/>
        </p:nvSpPr>
        <p:spPr>
          <a:xfrm>
            <a:off x="739458" y="1005676"/>
            <a:ext cx="7665084" cy="5217839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Durante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reciente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crisis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económica,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algunas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situaciones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sucedieron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afectado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Banco: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269875" indent="-228600">
              <a:lnSpc>
                <a:spcPct val="109300"/>
              </a:lnSpc>
              <a:spcBef>
                <a:spcPts val="76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depósitos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préstamos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tuvieron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reducción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dramática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teniendo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cuenta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pequeños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negocios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enfocaron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sobrevivir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crisis.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119380" indent="-228600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Muchos negocios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pequeños que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garantía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solvencia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hogar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propiedades,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vieron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afectados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afectación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precio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estos,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incrementando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banco.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colateral para antiguos y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volvieron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exigentes.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193040" indent="-228600">
              <a:lnSpc>
                <a:spcPct val="110000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reguladores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empezaron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revisar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exigentemente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prácticas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capacidades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r>
              <a:rPr sz="1400" spc="-3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relación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evaluación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crediticia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5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Symbol"/>
              <a:buChar char=""/>
            </a:pPr>
            <a:endParaRPr sz="15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10000"/>
              </a:lnSpc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respondió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situaciones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pasando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evaluaciones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cualitativas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unas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tuvieran más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soporte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cuantitativo, introduciendo información más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confiable y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estandarizando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prácticas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evaluación.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autorización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gerentes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sucursal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aprobar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créditos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 </a:t>
            </a:r>
            <a:r>
              <a:rPr sz="1400" spc="-3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limitada.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208279" indent="31750" algn="just">
              <a:lnSpc>
                <a:spcPct val="110000"/>
              </a:lnSpc>
              <a:spcBef>
                <a:spcPts val="795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Adicional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cambios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prácticas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bancarias,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respondió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compensando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incremento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buscando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eficiencias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de: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115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Disminución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apertura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sucursales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disponible.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12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Ajuste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perfil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hacia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aquellos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transacciones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mayores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 marL="4699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menores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complejidades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procesos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asociados.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374015" indent="-228600">
              <a:lnSpc>
                <a:spcPct val="109300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Incremento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servicios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estandarizar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disminuir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spc="-3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Disminuir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presencia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actividades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comunitarias,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inversiones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filantropía.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1298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897E6BD7-967A-32A1-DB8A-9F9C5147BE9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9569" y="3749358"/>
            <a:ext cx="1315004" cy="1750046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625DDFC1-E023-637B-58C3-CBEFF01D8A3E}"/>
              </a:ext>
            </a:extLst>
          </p:cNvPr>
          <p:cNvSpPr txBox="1"/>
          <p:nvPr/>
        </p:nvSpPr>
        <p:spPr>
          <a:xfrm>
            <a:off x="839401" y="1267214"/>
            <a:ext cx="7696200" cy="46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muestra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tomadas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empresa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frente 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diversificar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base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activos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tener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mayor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proporción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activos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menor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rendimiento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riesgo.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3980E5F3-A11B-88F8-B9EE-49525B5944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5230" y="2038648"/>
            <a:ext cx="6509004" cy="399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8663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51F0E04-EBAB-2312-41CE-4964E473C6BC}"/>
              </a:ext>
            </a:extLst>
          </p:cNvPr>
          <p:cNvSpPr txBox="1"/>
          <p:nvPr/>
        </p:nvSpPr>
        <p:spPr>
          <a:xfrm>
            <a:off x="228600" y="1390356"/>
            <a:ext cx="7512684" cy="3799566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Otros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son: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229235">
              <a:lnSpc>
                <a:spcPct val="110000"/>
              </a:lnSpc>
              <a:spcBef>
                <a:spcPts val="77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Board Bridge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Bank,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reúne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trimestralmente,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compuesta por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siete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miembros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independientes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antecedentes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finanzas,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regulación.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Solo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directores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vivido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trabajado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 local.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decidido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contar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subcomités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Socios.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asigna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gobierno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monitoreo a la Junta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Directiva en concordancia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la misión,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valores.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miembros 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Junta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Directiva pueden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un máximo 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periodos,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cuatro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años.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342900" indent="-229235">
              <a:lnSpc>
                <a:spcPct val="110000"/>
              </a:lnSpc>
              <a:spcBef>
                <a:spcPts val="10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recientemente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 nombrado a Betty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 directora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ejecutiva.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Ella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miembro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comunidad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asociación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comercio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previamente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400" spc="-3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directora financiera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una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franquicia financiera local.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 elegida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estrechar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vínculos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comunidad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atendida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17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concordancia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requerimientos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locales,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Junta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nombrado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Chief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298450" algn="just">
              <a:lnSpc>
                <a:spcPts val="1850"/>
              </a:lnSpc>
              <a:spcBef>
                <a:spcPts val="85"/>
              </a:spcBef>
            </a:pP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Officer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(CRO)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Tyler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Mann,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quien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reporta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directamente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Junta.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Tyler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recibido </a:t>
            </a:r>
            <a:r>
              <a:rPr sz="1400" spc="-3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autoridad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diseñar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implementar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gestión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ajustado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necesidades.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7765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08898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A0B7D70-BF9B-0D2B-C501-560D663D2475}"/>
              </a:ext>
            </a:extLst>
          </p:cNvPr>
          <p:cNvSpPr txBox="1"/>
          <p:nvPr/>
        </p:nvSpPr>
        <p:spPr>
          <a:xfrm>
            <a:off x="311150" y="1180359"/>
            <a:ext cx="8178800" cy="4658198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30"/>
              </a:spcBef>
            </a:pPr>
            <a:r>
              <a:rPr sz="1400" b="1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r>
              <a:rPr sz="1400" b="1" spc="2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Discusión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697865">
              <a:lnSpc>
                <a:spcPct val="110000"/>
              </a:lnSpc>
              <a:spcBef>
                <a:spcPts val="660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asistir a su primera reunión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junta, Betty le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pidió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Tyler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Mann que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preparará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esbozar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 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cartera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dado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rendimiento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banco.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informe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resaltó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siguiente: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1141095" indent="-229235">
              <a:lnSpc>
                <a:spcPct val="110000"/>
              </a:lnSpc>
              <a:spcBef>
                <a:spcPts val="90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disparidad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vez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mayor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expectativas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reguladores,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sz="1400" spc="-3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accionistas,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comunidad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bancarios.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1399540" indent="-229235">
              <a:lnSpc>
                <a:spcPts val="1850"/>
              </a:lnSpc>
              <a:spcBef>
                <a:spcPts val="9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prioridades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contrapuestas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confusión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dirigentes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conducen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incoherencias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decisiones.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106680" indent="-229235">
              <a:lnSpc>
                <a:spcPct val="110000"/>
              </a:lnSpc>
              <a:spcBef>
                <a:spcPts val="15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prácticas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crediticios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afectando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recuperación</a:t>
            </a:r>
            <a:r>
              <a:rPr sz="1400" spc="-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económica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zonas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locales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atiende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25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dificultades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aumentando,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llevando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atrasados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marL="469900">
              <a:lnSpc>
                <a:spcPct val="100000"/>
              </a:lnSpc>
              <a:spcBef>
                <a:spcPts val="150"/>
              </a:spcBef>
            </a:pP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incumplimientos.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4825" indent="-229235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número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quejas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publicaciones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redes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sociales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interacción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r>
              <a:rPr sz="1400" spc="-3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aumento.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219075" indent="-229235">
              <a:lnSpc>
                <a:spcPct val="108600"/>
              </a:lnSpc>
              <a:spcBef>
                <a:spcPts val="12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cuota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mercado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comenzado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disminuir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medida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mueven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competidores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e-banking.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26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rotación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aumentado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experimentado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dificultades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atraer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específicas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TI,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cumplimiento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crédito.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0474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71C81A7-1BAC-ADAB-019B-F89BEFD9C5BC}"/>
              </a:ext>
            </a:extLst>
          </p:cNvPr>
          <p:cNvSpPr txBox="1"/>
          <p:nvPr/>
        </p:nvSpPr>
        <p:spPr>
          <a:xfrm>
            <a:off x="338277" y="1640284"/>
            <a:ext cx="7885430" cy="36125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097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informe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concluyó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mientras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esfuerzos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asegurar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futuro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financiero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exitosos 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relación con la seguridad financiera, frente a otros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 de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negocio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satisfacción de cliente, cuota de mercado, branding 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innovación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se han obtenido. A largo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plazo, los riesgos frente a estos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 pueden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eclipsar la introducción de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salvaguardas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implementado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posibilidad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cumplir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visión.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>
              <a:lnSpc>
                <a:spcPct val="100000"/>
              </a:lnSpc>
              <a:spcBef>
                <a:spcPts val="1030"/>
              </a:spcBef>
              <a:tabLst>
                <a:tab pos="551815" algn="l"/>
              </a:tabLst>
            </a:pPr>
            <a:r>
              <a:rPr sz="1400" b="1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	Definición</a:t>
            </a:r>
            <a:r>
              <a:rPr sz="1400" b="1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b="1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Comportamientos</a:t>
            </a:r>
            <a:r>
              <a:rPr sz="1400" b="1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Deseados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0100"/>
              </a:lnSpc>
              <a:spcBef>
                <a:spcPts val="660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reunión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trimestral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la junta, Betty le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pidió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Tyler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presentara sus hallazgos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informe.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Posteriormente,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junta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concluyó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necesitaba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renovar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enfoque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misión,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valores,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pidió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equipo de administración armar un plan de acción para presentar durante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</a:t>
            </a:r>
            <a:r>
              <a:rPr sz="1400" spc="-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reunión.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0000"/>
              </a:lnSpc>
              <a:spcBef>
                <a:spcPts val="800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equipo 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administración decidió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enfoque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establecer sus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prioridades.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Comenzaron definiendo los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comportamientos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deseados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acuerdo con la misión,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valores.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Adicionalmente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emprendieron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evaluación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nivel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empresa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cultura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existente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identificar si los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comportamientos pueden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haberse desviado 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requerirían cambios.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acción se ilustra a continuación.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También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incluyeron mecanismos de monitoreo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cambios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futuros.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14307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190500" y="5342972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274D5755-93DB-98BE-59F5-2C83339F1B6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82" y="997789"/>
            <a:ext cx="738987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4516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38D85F2-6CDB-3D22-4B2D-2FFC7318B1E0}"/>
              </a:ext>
            </a:extLst>
          </p:cNvPr>
          <p:cNvSpPr txBox="1"/>
          <p:nvPr/>
        </p:nvSpPr>
        <p:spPr>
          <a:xfrm>
            <a:off x="290206" y="1388810"/>
            <a:ext cx="7957820" cy="27176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Siguiendo 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análisis, la gerencia definió prioridades para la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implementación 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cambios.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inició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informando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evaluando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operaciones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banco,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incluyendo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prácticas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préstamos y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ventas, servicio al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 y operaciones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administrativas.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 era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identificar riesgos potenciales y sus causas raíz con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proponer acciones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mejora.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un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banco,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directora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ejecutiva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reafirmó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compromiso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 </a:t>
            </a:r>
            <a:r>
              <a:rPr sz="1400" spc="-3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Bridge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y se aseguró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personal que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estarán l libres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represalias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presentaban alguna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preocupación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riesgo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identificado. Se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desarrolló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 de reuniones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durante las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semanas,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entornos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creativos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oficiosos,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dirigidas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miembros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gerencia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por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líder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equipo.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formato permitió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estar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cómodo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presentación 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preocupaciones.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administración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utilizó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siguientes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afirmaciones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medir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reacción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equipo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obtener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información: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8291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-257469" y="-791542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4F374FF-31E3-E921-6DDB-7119EBB2DB26}"/>
              </a:ext>
            </a:extLst>
          </p:cNvPr>
          <p:cNvSpPr txBox="1"/>
          <p:nvPr/>
        </p:nvSpPr>
        <p:spPr>
          <a:xfrm>
            <a:off x="228600" y="1685029"/>
            <a:ext cx="7869555" cy="3559501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469900" indent="-229235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Nuestros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claramente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entendidos.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19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políticas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procedimientos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guías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claras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comportamiento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esperado.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229235">
              <a:lnSpc>
                <a:spcPts val="1850"/>
              </a:lnSpc>
              <a:spcBef>
                <a:spcPts val="55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línea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nuestros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fundamentales,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incluso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ausencia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política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procedimiento.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líder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compromete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cumplimiento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buenas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prácticas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gestión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persecución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comerciales.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comprensión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espera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mí.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204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dirigentes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mantienen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informados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temas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preocupaciones.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204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articular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encaja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93675">
              <a:lnSpc>
                <a:spcPct val="110000"/>
              </a:lnSpc>
              <a:spcBef>
                <a:spcPts val="645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ejercicio,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equipo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gerencial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volvió</a:t>
            </a:r>
            <a:r>
              <a:rPr sz="1400" spc="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reunir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analizar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habían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aprendido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empleados,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así: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88900" indent="-229235">
              <a:lnSpc>
                <a:spcPct val="110000"/>
              </a:lnSpc>
              <a:spcBef>
                <a:spcPts val="90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está soportando la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peor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parte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frustración 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clientes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respuesta 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proceso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solicitud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préstamos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estricto,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horas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atención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cortas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reasignación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portafolios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gerentes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frente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relación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permanente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había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construido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anteriormente.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36751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510779-35E4-7C0B-AFB2-14CE86402D82}"/>
              </a:ext>
            </a:extLst>
          </p:cNvPr>
          <p:cNvSpPr txBox="1"/>
          <p:nvPr/>
        </p:nvSpPr>
        <p:spPr>
          <a:xfrm>
            <a:off x="583107" y="1446290"/>
            <a:ext cx="7480934" cy="31228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49250" indent="-229235">
              <a:lnSpc>
                <a:spcPct val="110100"/>
              </a:lnSpc>
              <a:spcBef>
                <a:spcPts val="95"/>
              </a:spcBef>
              <a:buFont typeface="Symbol"/>
              <a:buChar char=""/>
              <a:tabLst>
                <a:tab pos="241300" algn="l"/>
                <a:tab pos="2419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gerentes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sucursales se sintieron menos empoderados para la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decisiones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ayudar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eficiente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clientes.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“Solía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ayudar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construir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negocios;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ahora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doy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formulario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llenen”.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116205" indent="-229235">
              <a:lnSpc>
                <a:spcPct val="108600"/>
              </a:lnSpc>
              <a:spcBef>
                <a:spcPts val="105"/>
              </a:spcBef>
              <a:buFont typeface="Symbol"/>
              <a:buChar char=""/>
              <a:tabLst>
                <a:tab pos="241300" algn="l"/>
                <a:tab pos="2419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presentando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quejas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servicio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afirmando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sz="1400" spc="-3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dado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espalda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comunidad.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204470" indent="-229235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2419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Algunos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fueron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entrevistados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prensa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admitieron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falta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apoyo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afectando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capacidad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hacer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crecer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negocio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crear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puestos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080" indent="-229235">
              <a:lnSpc>
                <a:spcPct val="110000"/>
              </a:lnSpc>
              <a:spcBef>
                <a:spcPts val="110"/>
              </a:spcBef>
              <a:buFont typeface="Symbol"/>
              <a:buChar char=""/>
              <a:tabLst>
                <a:tab pos="241300" algn="l"/>
                <a:tab pos="241935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generado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esfuerzos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mantener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recordación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marca,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pero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nada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ayudar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funcionarios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mejora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procesos y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 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decisiones.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estaban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presentando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decisiones incoherentes frente a la suscripción,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presupuestación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otros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asuntos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operacionales.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595630" indent="-229235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241300" algn="l"/>
                <a:tab pos="2419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determinan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rendimiento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 </a:t>
            </a:r>
            <a:r>
              <a:rPr sz="1400" spc="-3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incentivos,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teniendo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cuenta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enfrentamiento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 metas financieras y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relacionadas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apoyo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comunidad.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4988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2"/>
              <a:ext cx="3409236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es-419" sz="1400" b="1" spc="-15" dirty="0">
                  <a:solidFill>
                    <a:schemeClr val="bg1"/>
                  </a:solidFill>
                  <a:latin typeface="Calibri"/>
                  <a:cs typeface="Calibri"/>
                </a:rPr>
                <a:t>AUDITORIA</a:t>
              </a:r>
              <a:r>
                <a:rPr lang="es-419" sz="1400" b="1" spc="20" dirty="0">
                  <a:solidFill>
                    <a:schemeClr val="bg1"/>
                  </a:solidFill>
                  <a:latin typeface="Calibri"/>
                  <a:cs typeface="Calibri"/>
                </a:rPr>
                <a:t> </a:t>
              </a:r>
              <a:r>
                <a:rPr lang="es-419" sz="1400" b="1" spc="-5" dirty="0">
                  <a:solidFill>
                    <a:schemeClr val="bg1"/>
                  </a:solidFill>
                  <a:latin typeface="Calibri"/>
                  <a:cs typeface="Calibri"/>
                </a:rPr>
                <a:t>DE</a:t>
              </a:r>
              <a:r>
                <a:rPr lang="es-419" sz="1400" b="1" spc="-15" dirty="0">
                  <a:solidFill>
                    <a:schemeClr val="bg1"/>
                  </a:solidFill>
                  <a:latin typeface="Calibri"/>
                  <a:cs typeface="Calibri"/>
                </a:rPr>
                <a:t> </a:t>
              </a:r>
              <a:r>
                <a:rPr lang="es-419" sz="1400" b="1" spc="-10" dirty="0">
                  <a:solidFill>
                    <a:schemeClr val="bg1"/>
                  </a:solidFill>
                  <a:latin typeface="Calibri"/>
                  <a:cs typeface="Calibri"/>
                </a:rPr>
                <a:t>SISTEMAS</a:t>
              </a:r>
              <a:r>
                <a:rPr lang="es-419" sz="1400" b="1" spc="25" dirty="0">
                  <a:solidFill>
                    <a:schemeClr val="bg1"/>
                  </a:solidFill>
                  <a:latin typeface="Calibri"/>
                  <a:cs typeface="Calibri"/>
                </a:rPr>
                <a:t> </a:t>
              </a:r>
              <a:r>
                <a:rPr lang="es-419" sz="1400" b="1" spc="-5" dirty="0">
                  <a:solidFill>
                    <a:schemeClr val="bg1"/>
                  </a:solidFill>
                  <a:latin typeface="Calibri"/>
                  <a:cs typeface="Calibri"/>
                </a:rPr>
                <a:t>–</a:t>
              </a:r>
              <a:endParaRPr lang="es-419" sz="1400" dirty="0">
                <a:solidFill>
                  <a:schemeClr val="bg1"/>
                </a:solidFill>
                <a:latin typeface="Calibri"/>
                <a:cs typeface="Calibri"/>
              </a:endParaRPr>
            </a:p>
            <a:p>
              <a:pPr marL="12700" algn="ctr">
                <a:lnSpc>
                  <a:spcPct val="100000"/>
                </a:lnSpc>
              </a:pPr>
              <a:r>
                <a:rPr lang="es-419" sz="1400" b="1" spc="-10" dirty="0">
                  <a:solidFill>
                    <a:schemeClr val="bg1"/>
                  </a:solidFill>
                  <a:latin typeface="Calibri"/>
                  <a:cs typeface="Calibri"/>
                </a:rPr>
                <a:t>CASO</a:t>
              </a:r>
              <a:r>
                <a:rPr lang="es-419" sz="1400" b="1" spc="-15" dirty="0">
                  <a:solidFill>
                    <a:schemeClr val="bg1"/>
                  </a:solidFill>
                  <a:latin typeface="Calibri"/>
                  <a:cs typeface="Calibri"/>
                </a:rPr>
                <a:t> </a:t>
              </a:r>
              <a:r>
                <a:rPr lang="es-419" sz="1400" b="1" spc="-10" dirty="0">
                  <a:solidFill>
                    <a:schemeClr val="bg1"/>
                  </a:solidFill>
                  <a:latin typeface="Calibri"/>
                  <a:cs typeface="Calibri"/>
                </a:rPr>
                <a:t>PRACTICO</a:t>
              </a:r>
              <a:endParaRPr lang="es-419" sz="1400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E1BA8C9-3495-0AF8-12FD-EFF6E9B4BBCA}"/>
              </a:ext>
            </a:extLst>
          </p:cNvPr>
          <p:cNvSpPr txBox="1"/>
          <p:nvPr/>
        </p:nvSpPr>
        <p:spPr>
          <a:xfrm>
            <a:off x="194907" y="1210627"/>
            <a:ext cx="7969884" cy="400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>
              <a:lnSpc>
                <a:spcPct val="110000"/>
              </a:lnSpc>
              <a:spcBef>
                <a:spcPts val="100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respuesta a las situaciones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identificadas, el equipo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gerencial preparó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plan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abordar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esferas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básicas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organización,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cuales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deben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fortalecerse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integrarse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spc="-3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operación.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reafirmó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compromiso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administración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misión,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banco,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así: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Misión:</a:t>
            </a:r>
            <a:r>
              <a:rPr sz="1400" spc="-1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Apoyar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crecimiento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económico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fomentar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prosperidad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comunidad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través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prestación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servicios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bancarios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financieros.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907415" indent="-229235">
              <a:lnSpc>
                <a:spcPct val="108600"/>
              </a:lnSpc>
              <a:spcBef>
                <a:spcPts val="110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Visión: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asesor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negocios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confiable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banco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elección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comunidad.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80645" indent="-229235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  <a:tab pos="470534" algn="l"/>
              </a:tabLst>
            </a:pP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fundamentales:</a:t>
            </a:r>
            <a:r>
              <a:rPr sz="1400" spc="-1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Actuamos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máxima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integridad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profesionalidad,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nivel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servicio al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 y honramos nuestras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responsabilidades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frente a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clientes,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comunidad.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16890">
              <a:lnSpc>
                <a:spcPct val="110000"/>
              </a:lnSpc>
              <a:spcBef>
                <a:spcPts val="805"/>
              </a:spcBef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propuesto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tiene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cuatro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secciones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línea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estratégico, </a:t>
            </a:r>
            <a:r>
              <a:rPr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negocio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fundamentales: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1045"/>
              </a:spcBef>
              <a:buAutoNum type="arabicParenR"/>
              <a:tabLst>
                <a:tab pos="470534" algn="l"/>
              </a:tabLst>
            </a:pP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ostrar</a:t>
            </a:r>
            <a:r>
              <a:rPr sz="1400" spc="-9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Lidera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69900" indent="-229235">
              <a:lnSpc>
                <a:spcPct val="100000"/>
              </a:lnSpc>
              <a:spcBef>
                <a:spcPts val="95"/>
              </a:spcBef>
              <a:buAutoNum type="arabicParenR"/>
              <a:tabLst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Proporcionar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excelente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servicio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cliente.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110"/>
              </a:spcBef>
              <a:buAutoNum type="arabicParenR"/>
              <a:tabLst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operaciones</a:t>
            </a:r>
            <a:r>
              <a:rPr sz="1400" spc="-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internas.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9235">
              <a:lnSpc>
                <a:spcPct val="100000"/>
              </a:lnSpc>
              <a:spcBef>
                <a:spcPts val="95"/>
              </a:spcBef>
              <a:buAutoNum type="arabicParenR"/>
              <a:tabLst>
                <a:tab pos="470534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Construir</a:t>
            </a:r>
            <a:r>
              <a:rPr sz="1400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fortalecer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capital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humano.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26019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l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MX" sz="1100" dirty="0" err="1">
                <a:solidFill>
                  <a:srgbClr val="013889"/>
                </a:solidFill>
              </a:rPr>
              <a:t>isotools</a:t>
            </a:r>
            <a:r>
              <a:rPr lang="es-MX" sz="1100" dirty="0">
                <a:solidFill>
                  <a:srgbClr val="013889"/>
                </a:solidFill>
              </a:rPr>
              <a:t>.</a:t>
            </a: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711C0D7-0A08-3655-94C5-F23FEE0FA3C7}"/>
              </a:ext>
            </a:extLst>
          </p:cNvPr>
          <p:cNvSpPr txBox="1"/>
          <p:nvPr/>
        </p:nvSpPr>
        <p:spPr>
          <a:xfrm>
            <a:off x="1419224" y="1647825"/>
            <a:ext cx="34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solidFill>
                  <a:srgbClr val="013889"/>
                </a:solidFill>
                <a:latin typeface="Century Gothic" panose="020B0502020202020204" pitchFamily="34" charset="0"/>
              </a:rPr>
              <a:t>Documentos</a:t>
            </a:r>
          </a:p>
        </p:txBody>
      </p:sp>
    </p:spTree>
    <p:extLst>
      <p:ext uri="{BB962C8B-B14F-4D97-AF65-F5344CB8AC3E}">
        <p14:creationId xmlns:p14="http://schemas.microsoft.com/office/powerpoint/2010/main" val="21906337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72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CONCLUSIONES</a:t>
            </a:r>
            <a:endParaRPr lang="en-US" sz="32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132544" y="3059256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132544" y="3738491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163BF0-E858-1695-CCD1-23B7C9A1E269}"/>
              </a:ext>
            </a:extLst>
          </p:cNvPr>
          <p:cNvSpPr txBox="1"/>
          <p:nvPr/>
        </p:nvSpPr>
        <p:spPr>
          <a:xfrm>
            <a:off x="1361332" y="3019907"/>
            <a:ext cx="6649193" cy="1397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" marR="8890">
              <a:lnSpc>
                <a:spcPct val="100000"/>
              </a:lnSpc>
              <a:spcBef>
                <a:spcPts val="100"/>
              </a:spcBef>
              <a:tabLst>
                <a:tab pos="350520" algn="l"/>
                <a:tab pos="351155" algn="l"/>
              </a:tabLst>
            </a:pP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proceso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auditoria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nos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encamina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evitar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potenciales</a:t>
            </a:r>
            <a:r>
              <a:rPr lang="es-MX"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riesgos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lang="es-MX" sz="1400" spc="-39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cerrar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vulnerabilidades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Sistemas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</a:p>
          <a:p>
            <a:pPr marL="12065" marR="8890">
              <a:lnSpc>
                <a:spcPct val="100000"/>
              </a:lnSpc>
              <a:spcBef>
                <a:spcPts val="100"/>
              </a:spcBef>
              <a:tabLst>
                <a:tab pos="350520" algn="l"/>
                <a:tab pos="351155" algn="l"/>
              </a:tabLst>
            </a:pP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pPr marL="12065">
              <a:lnSpc>
                <a:spcPct val="100000"/>
              </a:lnSpc>
              <a:tabLst>
                <a:tab pos="299085" algn="l"/>
                <a:tab pos="299720" algn="l"/>
              </a:tabLst>
            </a:pP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Aplicar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políticas</a:t>
            </a:r>
            <a:r>
              <a:rPr lang="es-MX"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organizacionales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es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obligación</a:t>
            </a:r>
            <a:r>
              <a:rPr lang="es-MX"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lang="es-MX"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mandato </a:t>
            </a:r>
            <a:r>
              <a:rPr lang="es-MX"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lang="es-MX"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nuestra</a:t>
            </a:r>
            <a:r>
              <a:rPr lang="es-MX"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Calibri"/>
              </a:rPr>
              <a:t>tranquilidad</a:t>
            </a: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Calibri"/>
            </a:endParaRPr>
          </a:p>
          <a:p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461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72"/>
            <a:ext cx="9144000" cy="609545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10000">
                <a:srgbClr val="EC035F">
                  <a:shade val="30000"/>
                  <a:satMod val="115000"/>
                  <a:alpha val="8000"/>
                </a:srgbClr>
              </a:gs>
              <a:gs pos="56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416577" y="1986514"/>
            <a:ext cx="2310844" cy="3758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 b="55320"/>
          <a:stretch/>
        </p:blipFill>
        <p:spPr>
          <a:xfrm>
            <a:off x="7216357" y="4074956"/>
            <a:ext cx="2438788" cy="23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/>
          <a:stretch/>
        </p:blipFill>
        <p:spPr>
          <a:xfrm>
            <a:off x="1123949" y="322747"/>
            <a:ext cx="6257925" cy="654423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52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1123949" y="1602950"/>
            <a:ext cx="2449369" cy="4689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5" y="728854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3214096" y="2895943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INICIO RECURSO </a:t>
            </a:r>
          </a:p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MULTIMEDIA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5260" y="5667481"/>
            <a:ext cx="879061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Para acceder a este video diríjase a la etiqueta de material de apoyo</a:t>
            </a:r>
          </a:p>
          <a:p>
            <a:r>
              <a:rPr lang="es-CO" sz="1050" dirty="0">
                <a:solidFill>
                  <a:schemeClr val="bg1"/>
                </a:solidFill>
              </a:rPr>
              <a:t>https://www.kawak.net/software-de-gestion-de-calidad/?utm_campaign=%5BKawak%5D+Software+Gesti%C3%B3n+de+Calidad+Colombia+-+AMPLIA&amp;utm_medium=ppc&amp;utm_term=auditoria%20software&amp;utm_source=adwords&amp;hsa_kw=auditoria%20software&amp;hsa_acc=7720146822&amp;hsa_mt=b&amp;hsa_net=adwords&amp;hsa_src=g&amp;hsa_cam=12178443498&amp;hsa_ver=3&amp;hsa_tgt=aud-867347500549:kwd-299526079667&amp;hsa_ad=651487519184&amp;hsa_grp=149935616831&amp;gclid=Cj0KCQjwocShBhCOARIsAFVYq0jYrol7bINJgSKUcXi62J6EyBHMaMWvnMU5KTJmmLOlYkLWsgYFG9gaApp7EALw_wcB</a:t>
            </a: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0" y="4098389"/>
            <a:ext cx="878205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Verdana" panose="020B0604030504040204" pitchFamily="34" charset="0"/>
              </a:rPr>
              <a:t> </a:t>
            </a:r>
            <a:r>
              <a:rPr lang="es-MX" sz="1400" b="1" i="1" dirty="0">
                <a:solidFill>
                  <a:schemeClr val="bg1"/>
                </a:solidFill>
                <a:latin typeface="Bradley Hand ITC" panose="03070402050302030203" pitchFamily="66" charset="0"/>
                <a:ea typeface="Verdana" panose="020B0604030504040204" pitchFamily="34" charset="0"/>
              </a:rPr>
              <a:t>” </a:t>
            </a:r>
            <a:r>
              <a:rPr lang="es-MX" sz="14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Cada día, tres veces por segundo, producimos el equivalente a la cantidad de datos que la Biblioteca del Congreso tiene en toda su colección de impresión, ¿verdad? Pero la mayor parte de ella es como videos de gatos en YouTube o 13 años de edad que intercambian mensajes de texto acerca de la próxima película de Crepúsculo. “- </a:t>
            </a:r>
            <a:r>
              <a:rPr lang="es-MX" sz="1400" b="1" i="1" u="none" strike="noStrike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Nate Silver</a:t>
            </a:r>
            <a:endParaRPr lang="es-MX" sz="1400" b="1" i="1" dirty="0">
              <a:solidFill>
                <a:schemeClr val="bg1"/>
              </a:solidFill>
              <a:effectLst/>
              <a:latin typeface="Bradley Hand ITC" panose="03070402050302030203" pitchFamily="66" charset="0"/>
            </a:endParaRPr>
          </a:p>
          <a:p>
            <a:pPr algn="ctr"/>
            <a:endParaRPr lang="es-MX" sz="1400" b="1" i="1" dirty="0">
              <a:solidFill>
                <a:schemeClr val="bg1"/>
              </a:solidFill>
              <a:effectLst/>
              <a:latin typeface="Bradley Hand ITC" panose="03070402050302030203" pitchFamily="66" charset="0"/>
            </a:endParaRPr>
          </a:p>
          <a:p>
            <a:pPr algn="ctr"/>
            <a:r>
              <a:rPr lang="es-MX" sz="14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“Obtención de información fuera de Internet es como tomar una bebida de una manguera de bomberos.” – </a:t>
            </a:r>
            <a:r>
              <a:rPr lang="es-MX" sz="1400" b="1" i="1" u="none" strike="noStrike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Mitchell Kapor</a:t>
            </a:r>
            <a:endParaRPr lang="es-MX" sz="1400" b="1" i="1" dirty="0">
              <a:solidFill>
                <a:schemeClr val="bg1"/>
              </a:solidFill>
              <a:effectLst/>
              <a:latin typeface="Bradley Hand ITC" panose="03070402050302030203" pitchFamily="66" charset="0"/>
            </a:endParaRPr>
          </a:p>
          <a:p>
            <a:pPr algn="ctr"/>
            <a:endParaRPr lang="es-MX" sz="1400" b="1" i="1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pPr algn="ctr"/>
            <a:r>
              <a:rPr lang="es-MX" sz="14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“Es muy triste que hoy en día hay tan poca información útil.” – </a:t>
            </a:r>
            <a:r>
              <a:rPr lang="es-MX" sz="1400" b="1" i="1" u="none" strike="noStrike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Oscar Wilde</a:t>
            </a:r>
            <a:endParaRPr lang="es-MX" sz="14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s-CO" sz="1200" b="1" i="1" dirty="0">
              <a:solidFill>
                <a:schemeClr val="bg1"/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pPr algn="ctr"/>
            <a:endParaRPr lang="es-ES" b="1" dirty="0">
              <a:solidFill>
                <a:schemeClr val="bg1"/>
              </a:solidFill>
              <a:latin typeface="Contradiction" panose="02000500000000000000" pitchFamily="50" charset="0"/>
              <a:ea typeface="Verdana" panose="020B060403050404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 flipV="1">
            <a:off x="6195526" y="3935102"/>
            <a:ext cx="93306" cy="1632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813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067377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66229"/>
              </p:ext>
            </p:extLst>
          </p:nvPr>
        </p:nvGraphicFramePr>
        <p:xfrm>
          <a:off x="1295277" y="1196577"/>
          <a:ext cx="6096000" cy="4744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Las TICS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 Estratégico TI. PETI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TI del Negocio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92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Modelo Operativo del Negocio T.I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Planeación T.I – Gobierno T.I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de Tecnologías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Retos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Entrenamiento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400" b="1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CO" sz="1400" b="1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100" b="1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CO" sz="1400" b="1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297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Auditoria Sistemas – Caso Practico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540747" y="5454337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618C883-5E54-DD17-F9F6-54789E4C00DC}"/>
              </a:ext>
            </a:extLst>
          </p:cNvPr>
          <p:cNvSpPr txBox="1"/>
          <p:nvPr/>
        </p:nvSpPr>
        <p:spPr>
          <a:xfrm>
            <a:off x="762317" y="1653534"/>
            <a:ext cx="7619365" cy="28516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22045">
              <a:lnSpc>
                <a:spcPct val="100000"/>
              </a:lnSpc>
              <a:spcBef>
                <a:spcPts val="105"/>
              </a:spcBef>
            </a:pP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Concepto</a:t>
            </a:r>
            <a:r>
              <a:rPr lang="es-MX"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s-MX" sz="1400" spc="3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</a:t>
            </a:r>
            <a:r>
              <a:rPr lang="es-MX" sz="1400" spc="3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Informática</a:t>
            </a:r>
            <a:endParaRPr lang="es-MX"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s-MX" sz="16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00000"/>
              </a:lnSpc>
            </a:pP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s-MX"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s-MX"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proceso</a:t>
            </a:r>
            <a:r>
              <a:rPr lang="es-MX"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s-MX"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revisión</a:t>
            </a:r>
            <a:r>
              <a:rPr lang="es-MX"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s-MX"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 err="1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veriﬁcación</a:t>
            </a:r>
            <a:r>
              <a:rPr lang="es-MX"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s-MX"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todo</a:t>
            </a:r>
            <a:r>
              <a:rPr lang="es-MX"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s-MX"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entorno</a:t>
            </a:r>
            <a:r>
              <a:rPr lang="es-MX"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informático</a:t>
            </a:r>
            <a:r>
              <a:rPr lang="es-MX"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es-MX"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es-MX"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 err="1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ﬁnalidad</a:t>
            </a:r>
            <a:r>
              <a:rPr lang="es-MX"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s-MX"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prevenir </a:t>
            </a:r>
            <a:r>
              <a:rPr lang="es-MX"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es-MX"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</a:t>
            </a:r>
            <a:r>
              <a:rPr lang="es-MX"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s-MX"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es-MX"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organización.</a:t>
            </a:r>
            <a:endParaRPr lang="es-MX"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s-MX" sz="16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4340" marR="3910965">
              <a:lnSpc>
                <a:spcPct val="106400"/>
              </a:lnSpc>
              <a:spcBef>
                <a:spcPts val="990"/>
              </a:spcBef>
            </a:pP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auditorías informáticas son utilizados </a:t>
            </a:r>
            <a:r>
              <a:rPr lang="es-MX" sz="1400" spc="-3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como:</a:t>
            </a:r>
            <a:endParaRPr lang="es-MX"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540" indent="-457834">
              <a:lnSpc>
                <a:spcPct val="100000"/>
              </a:lnSpc>
              <a:buAutoNum type="arabicPeriod"/>
              <a:tabLst>
                <a:tab pos="891540" algn="l"/>
                <a:tab pos="892175" algn="l"/>
              </a:tabLst>
            </a:pP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Apoyo</a:t>
            </a:r>
            <a:r>
              <a:rPr lang="es-MX"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MX"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lang="es-MX"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auditorías</a:t>
            </a:r>
            <a:r>
              <a:rPr lang="es-MX"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15" dirty="0" err="1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ﬁnancieras</a:t>
            </a:r>
            <a:endParaRPr lang="es-MX"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540" indent="-457834">
              <a:lnSpc>
                <a:spcPct val="100000"/>
              </a:lnSpc>
              <a:buAutoNum type="arabicPeriod"/>
              <a:tabLst>
                <a:tab pos="891540" algn="l"/>
                <a:tab pos="892175" algn="l"/>
              </a:tabLst>
            </a:pP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Cumplimiento</a:t>
            </a:r>
            <a:r>
              <a:rPr lang="es-MX" sz="1400" spc="-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MX"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regulaciones</a:t>
            </a:r>
            <a:r>
              <a:rPr lang="es-MX"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MX"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normativas</a:t>
            </a:r>
            <a:endParaRPr lang="es-MX"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540" indent="-457834">
              <a:lnSpc>
                <a:spcPct val="100000"/>
              </a:lnSpc>
              <a:buAutoNum type="arabicPeriod"/>
              <a:tabLst>
                <a:tab pos="891540" algn="l"/>
                <a:tab pos="892175" algn="l"/>
              </a:tabLst>
            </a:pP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Medida</a:t>
            </a:r>
            <a:r>
              <a:rPr lang="es-MX"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s-MX"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prevención</a:t>
            </a:r>
            <a:r>
              <a:rPr lang="es-MX"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</a:t>
            </a:r>
            <a:r>
              <a:rPr lang="es-MX"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cualquier</a:t>
            </a:r>
            <a:r>
              <a:rPr lang="es-MX"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riesgo</a:t>
            </a:r>
            <a:r>
              <a:rPr lang="es-MX"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potencial</a:t>
            </a:r>
            <a:endParaRPr lang="es-MX"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540" indent="-457834">
              <a:lnSpc>
                <a:spcPts val="1645"/>
              </a:lnSpc>
              <a:buAutoNum type="arabicPeriod"/>
              <a:tabLst>
                <a:tab pos="891540" algn="l"/>
                <a:tab pos="892175" algn="l"/>
              </a:tabLst>
            </a:pP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</a:t>
            </a:r>
            <a:r>
              <a:rPr lang="es-MX"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s-MX"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desempeño</a:t>
            </a:r>
            <a:r>
              <a:rPr lang="es-MX"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s-MX"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función</a:t>
            </a:r>
            <a:r>
              <a:rPr lang="es-MX"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s-MX"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tecnología</a:t>
            </a:r>
            <a:endParaRPr lang="es-MX"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1540" indent="-457834">
              <a:lnSpc>
                <a:spcPts val="2125"/>
              </a:lnSpc>
              <a:buAutoNum type="arabicPeriod"/>
              <a:tabLst>
                <a:tab pos="891540" algn="l"/>
                <a:tab pos="892175" algn="l"/>
              </a:tabLst>
            </a:pP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Puntos</a:t>
            </a:r>
            <a:r>
              <a:rPr lang="es-MX"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s-MX"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oportunidad</a:t>
            </a:r>
            <a:r>
              <a:rPr lang="es-MX"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es-MX"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mejoras</a:t>
            </a:r>
            <a:r>
              <a:rPr lang="es-MX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MX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25A2233-AE9F-F831-6B34-9BD25C0601D2}"/>
              </a:ext>
            </a:extLst>
          </p:cNvPr>
          <p:cNvSpPr txBox="1"/>
          <p:nvPr/>
        </p:nvSpPr>
        <p:spPr>
          <a:xfrm>
            <a:off x="2448560" y="856509"/>
            <a:ext cx="25634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Tipos</a:t>
            </a:r>
            <a:r>
              <a:rPr sz="1400" b="1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b="1" spc="-7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</a:t>
            </a:r>
            <a:r>
              <a:rPr sz="1400" b="1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Informática</a:t>
            </a:r>
            <a:endParaRPr sz="1400" dirty="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B175294-A1EF-2965-E719-0BBFEC760F88}"/>
              </a:ext>
            </a:extLst>
          </p:cNvPr>
          <p:cNvSpPr txBox="1"/>
          <p:nvPr/>
        </p:nvSpPr>
        <p:spPr>
          <a:xfrm>
            <a:off x="1206500" y="1813306"/>
            <a:ext cx="4572000" cy="4145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9750" indent="-457834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39115" algn="l"/>
                <a:tab pos="53975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Controles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generales</a:t>
            </a:r>
            <a:r>
              <a:rPr sz="1400" spc="3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–&gt;</a:t>
            </a:r>
            <a:r>
              <a:rPr sz="1400" spc="4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Diagnóstico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indent="-457834">
              <a:lnSpc>
                <a:spcPct val="100000"/>
              </a:lnSpc>
              <a:buAutoNum type="arabicPeriod"/>
              <a:tabLst>
                <a:tab pos="539115" algn="l"/>
                <a:tab pos="539750" algn="l"/>
                <a:tab pos="2214245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datos:	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Oracle,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SAP,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indent="-457834">
              <a:lnSpc>
                <a:spcPct val="100000"/>
              </a:lnSpc>
              <a:buAutoNum type="arabicPeriod"/>
              <a:tabLst>
                <a:tab pos="539115" algn="l"/>
                <a:tab pos="53975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Operativo:</a:t>
            </a:r>
            <a:r>
              <a:rPr sz="1400" spc="4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Windows,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Linux,</a:t>
            </a:r>
            <a:r>
              <a:rPr sz="1400" spc="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Unix,</a:t>
            </a:r>
            <a:r>
              <a:rPr sz="1400" spc="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OS/400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indent="-457834">
              <a:lnSpc>
                <a:spcPct val="100000"/>
              </a:lnSpc>
              <a:buAutoNum type="arabicPeriod"/>
              <a:tabLst>
                <a:tab pos="539115" algn="l"/>
                <a:tab pos="53975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Aplicaciones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producción  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desarrollo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indent="-457834">
              <a:lnSpc>
                <a:spcPct val="100000"/>
              </a:lnSpc>
              <a:buAutoNum type="arabicPeriod"/>
              <a:tabLst>
                <a:tab pos="539115" algn="l"/>
                <a:tab pos="53975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Migración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aplicaciones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indent="-457834">
              <a:lnSpc>
                <a:spcPct val="100000"/>
              </a:lnSpc>
              <a:buAutoNum type="arabicPeriod"/>
              <a:tabLst>
                <a:tab pos="539115" algn="l"/>
                <a:tab pos="53975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Migración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datos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indent="-457834">
              <a:lnSpc>
                <a:spcPct val="100000"/>
              </a:lnSpc>
              <a:buAutoNum type="arabicPeriod"/>
              <a:tabLst>
                <a:tab pos="539115" algn="l"/>
                <a:tab pos="53975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Cambios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infraestructura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tecnológica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indent="-457834">
              <a:lnSpc>
                <a:spcPct val="100000"/>
              </a:lnSpc>
              <a:buAutoNum type="arabicPeriod"/>
              <a:tabLst>
                <a:tab pos="539115" algn="l"/>
                <a:tab pos="53975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Activos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tecnológicos:</a:t>
            </a:r>
            <a:r>
              <a:rPr sz="1400" spc="4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indent="-457834">
              <a:lnSpc>
                <a:spcPct val="100000"/>
              </a:lnSpc>
              <a:buAutoNum type="arabicPeriod"/>
              <a:tabLst>
                <a:tab pos="539115" algn="l"/>
                <a:tab pos="53975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Redes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Comunicaciones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Seguridad</a:t>
            </a:r>
            <a:r>
              <a:rPr sz="1400" spc="-9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informática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vulnerabilidad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Administración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proyectos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tecnológicos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Acuerdos</a:t>
            </a:r>
            <a:r>
              <a:rPr sz="1400" spc="-6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niveles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servicio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(SLA)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Pruebas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validación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Centros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datos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Implementación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Contingencia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Recuperación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Desastres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Continuidad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negocios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Ciberseguridad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65459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52EE1A58-91FB-3023-D2D8-702F6D8D3E3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919" y="475487"/>
            <a:ext cx="7694676" cy="574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5286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</a:t>
            </a:r>
            <a:r>
              <a:rPr lang="es-419" sz="1100" spc="-5" dirty="0">
                <a:solidFill>
                  <a:srgbClr val="013889"/>
                </a:solidFill>
              </a:rPr>
              <a:t>Universidad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Carlos</a:t>
            </a:r>
            <a:r>
              <a:rPr lang="es-419" sz="110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III </a:t>
            </a:r>
            <a:r>
              <a:rPr lang="es-419" sz="1100" dirty="0">
                <a:solidFill>
                  <a:srgbClr val="013889"/>
                </a:solidFill>
              </a:rPr>
              <a:t>de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dirty="0">
                <a:solidFill>
                  <a:srgbClr val="013889"/>
                </a:solidFill>
              </a:rPr>
              <a:t>Madrid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</a:rPr>
              <a:t>Repositorio</a:t>
            </a:r>
            <a:r>
              <a:rPr lang="es-419" sz="1100" spc="-10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institucional</a:t>
            </a:r>
            <a:r>
              <a:rPr lang="es-419" sz="1100" spc="-35" dirty="0">
                <a:solidFill>
                  <a:srgbClr val="013889"/>
                </a:solidFill>
              </a:rPr>
              <a:t> </a:t>
            </a:r>
            <a:r>
              <a:rPr lang="es-419" sz="1100" spc="-5" dirty="0">
                <a:solidFill>
                  <a:srgbClr val="013889"/>
                </a:solidFill>
              </a:rPr>
              <a:t>e-Archivo</a:t>
            </a:r>
          </a:p>
          <a:p>
            <a:pPr algn="l">
              <a:lnSpc>
                <a:spcPts val="1240"/>
              </a:lnSpc>
            </a:pPr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E18066C-C3F5-BCCA-CFE8-E0FFA12B6E5F}"/>
              </a:ext>
            </a:extLst>
          </p:cNvPr>
          <p:cNvSpPr/>
          <p:nvPr/>
        </p:nvSpPr>
        <p:spPr>
          <a:xfrm>
            <a:off x="228600" y="5317384"/>
            <a:ext cx="2099945" cy="450850"/>
          </a:xfrm>
          <a:custGeom>
            <a:avLst/>
            <a:gdLst/>
            <a:ahLst/>
            <a:cxnLst/>
            <a:rect l="l" t="t" r="r" b="b"/>
            <a:pathLst>
              <a:path w="2099945" h="450850">
                <a:moveTo>
                  <a:pt x="2099564" y="0"/>
                </a:moveTo>
                <a:lnTo>
                  <a:pt x="0" y="0"/>
                </a:lnTo>
                <a:lnTo>
                  <a:pt x="0" y="450722"/>
                </a:lnTo>
                <a:lnTo>
                  <a:pt x="2099564" y="450722"/>
                </a:lnTo>
                <a:lnTo>
                  <a:pt x="2099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753CAC0-4497-53E6-9C54-E3A464F4E22D}"/>
              </a:ext>
            </a:extLst>
          </p:cNvPr>
          <p:cNvSpPr txBox="1"/>
          <p:nvPr/>
        </p:nvSpPr>
        <p:spPr>
          <a:xfrm>
            <a:off x="851916" y="1618320"/>
            <a:ext cx="6703059" cy="30835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enta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1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át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5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Mediante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planiﬁcación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ordenado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programado: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Deﬁnir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alcance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el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objetivo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Deﬁnir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sponsor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(promotores)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Deﬁnir</a:t>
            </a:r>
            <a:r>
              <a:rPr sz="1400" spc="-6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metodología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Deﬁnir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recursos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requeridos:</a:t>
            </a:r>
            <a:r>
              <a:rPr sz="1400" spc="39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personal,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ﬁnanciero,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herramientas.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Deﬁnir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tiempo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requerido</a:t>
            </a:r>
            <a:r>
              <a:rPr sz="1400" spc="-4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realización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Elaboración</a:t>
            </a:r>
            <a:r>
              <a:rPr sz="1400" spc="-7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cronograma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auditoría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Elaboración</a:t>
            </a:r>
            <a:r>
              <a:rPr sz="1400" spc="-5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entrevistas,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campo,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papeles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Elaboración</a:t>
            </a:r>
            <a:r>
              <a:rPr sz="1400" spc="-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informe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discusión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8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</a:t>
            </a:r>
            <a:r>
              <a:rPr sz="1400" spc="-2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áreas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auditadas.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7100" indent="-457834">
              <a:lnSpc>
                <a:spcPct val="100000"/>
              </a:lnSpc>
              <a:buAutoNum type="arabicPeriod"/>
              <a:tabLst>
                <a:tab pos="927100" algn="l"/>
                <a:tab pos="927735" algn="l"/>
              </a:tabLst>
            </a:pP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Presentación</a:t>
            </a:r>
            <a:r>
              <a:rPr sz="1400" spc="-4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ejecutiva:</a:t>
            </a:r>
            <a:r>
              <a:rPr sz="1400" spc="45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comité</a:t>
            </a:r>
            <a:r>
              <a:rPr sz="1400" spc="-1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auditoría</a:t>
            </a:r>
            <a:r>
              <a:rPr sz="1400" spc="-3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spc="-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reunión</a:t>
            </a:r>
            <a:r>
              <a:rPr sz="1400" spc="-3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sz="1400" spc="-2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directivos.</a:t>
            </a:r>
            <a:endParaRPr sz="1400">
              <a:solidFill>
                <a:srgbClr val="0138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89741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3444</Words>
  <Application>Microsoft Office PowerPoint</Application>
  <PresentationFormat>Presentación en pantalla (4:3)</PresentationFormat>
  <Paragraphs>272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8" baseType="lpstr">
      <vt:lpstr>Arial</vt:lpstr>
      <vt:lpstr>Arial MT</vt:lpstr>
      <vt:lpstr>Bradley Hand ITC</vt:lpstr>
      <vt:lpstr>Calibri</vt:lpstr>
      <vt:lpstr>Calibri Light</vt:lpstr>
      <vt:lpstr>Century Gothic</vt:lpstr>
      <vt:lpstr>Contradiction</vt:lpstr>
      <vt:lpstr>Morn Thin</vt:lpstr>
      <vt:lpstr>Symbol</vt:lpstr>
      <vt:lpstr>Times New Roman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Mauricio Reyes</cp:lastModifiedBy>
  <cp:revision>38</cp:revision>
  <dcterms:modified xsi:type="dcterms:W3CDTF">2023-04-16T03:13:00Z</dcterms:modified>
</cp:coreProperties>
</file>